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9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092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1245A116-2E57-4EEB-8F57-1E61D2920F5B}" type="datetime1">
              <a:rPr lang="en-US" smtClean="0"/>
              <a:pPr>
                <a:defRPr/>
              </a:pPr>
              <a:t>12/12/2016</a:t>
            </a:fld>
            <a:endParaRPr lang="en-US" dirty="0"/>
          </a:p>
        </p:txBody>
      </p:sp>
      <p:sp>
        <p:nvSpPr>
          <p:cNvPr id="6092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1F52AD2-D9DA-4C00-8C49-CCCC74E4C73F}"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402002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2167774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3790653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1859" name="Rectangle 3"/>
          <p:cNvSpPr>
            <a:spLocks noGrp="1" noChangeArrowheads="1"/>
          </p:cNvSpPr>
          <p:nvPr>
            <p:ph type="body" idx="1"/>
          </p:nvPr>
        </p:nvSpPr>
        <p:spPr bwMode="auto"/>
        <p:txBody>
          <a:bodyPr/>
          <a:lstStyle/>
          <a:p>
            <a:pPr eaLnBrk="1" hangingPunct="1">
              <a:buFontTx/>
              <a:buChar char="•"/>
              <a:defRPr/>
            </a:pPr>
            <a:r>
              <a:rPr lang="en-US" dirty="0"/>
              <a:t> Sometimes it takes a long time for taxpayers to be approved for SS benefits (especially disability).  Thus, once they are approved, they may receive back payments for prior year benefits as well as the current year benefit</a:t>
            </a:r>
          </a:p>
          <a:p>
            <a:pPr eaLnBrk="1" hangingPunct="1">
              <a:buFontTx/>
              <a:buChar char="•"/>
              <a:defRPr/>
            </a:pPr>
            <a:endParaRPr lang="en-US" dirty="0"/>
          </a:p>
          <a:p>
            <a:pPr eaLnBrk="1" hangingPunct="1">
              <a:buFontTx/>
              <a:buChar char="•"/>
              <a:defRPr/>
            </a:pPr>
            <a:r>
              <a:rPr lang="en-US" dirty="0"/>
              <a:t> Lump sum amount is shown in SSA-1099A Box 3 &amp; a breakdown by year is given in Description box</a:t>
            </a:r>
          </a:p>
          <a:p>
            <a:pPr eaLnBrk="1" hangingPunct="1">
              <a:buFontTx/>
              <a:buChar char="•"/>
              <a:defRPr/>
            </a:pPr>
            <a:endParaRPr lang="en-US" dirty="0"/>
          </a:p>
          <a:p>
            <a:pPr eaLnBrk="1" hangingPunct="1">
              <a:buFontTx/>
              <a:buChar char="•"/>
              <a:defRPr/>
            </a:pPr>
            <a:r>
              <a:rPr lang="en-US" dirty="0"/>
              <a:t> Taxpayer can choose to pay 1 of 2 amounts, whichever is lower:</a:t>
            </a:r>
          </a:p>
          <a:p>
            <a:pPr marL="274320" lvl="1" eaLnBrk="1" hangingPunct="1">
              <a:buFontTx/>
              <a:buChar char="•"/>
              <a:defRPr/>
            </a:pPr>
            <a:r>
              <a:rPr lang="en-US" dirty="0"/>
              <a:t> Tax on total lump sum payment based on current tax year figures</a:t>
            </a:r>
          </a:p>
          <a:p>
            <a:pPr marL="274320" lvl="1" eaLnBrk="1" hangingPunct="1">
              <a:buFontTx/>
              <a:buChar char="•"/>
              <a:defRPr/>
            </a:pPr>
            <a:r>
              <a:rPr lang="en-US" dirty="0"/>
              <a:t> Tax on additional taxable amount of SS based on prior years’ figures (lump sum election)</a:t>
            </a:r>
          </a:p>
          <a:p>
            <a:pPr marL="548640" lvl="1" eaLnBrk="1" hangingPunct="1">
              <a:buFontTx/>
              <a:buChar char="•"/>
              <a:defRPr/>
            </a:pPr>
            <a:r>
              <a:rPr lang="en-US" dirty="0"/>
              <a:t> Must have copies of prior years’ returns to use this method</a:t>
            </a:r>
          </a:p>
          <a:p>
            <a:pPr eaLnBrk="1" hangingPunct="1">
              <a:buFontTx/>
              <a:buChar char="•"/>
              <a:defRPr/>
            </a:pPr>
            <a:endParaRPr lang="en-US" dirty="0"/>
          </a:p>
          <a:p>
            <a:pPr eaLnBrk="1" hangingPunct="1">
              <a:defRPr/>
            </a:pPr>
            <a:endParaRPr lang="en-US" dirty="0"/>
          </a:p>
        </p:txBody>
      </p:sp>
      <p:sp>
        <p:nvSpPr>
          <p:cNvPr id="62771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714D36F-49DC-49C7-853D-E21CD94939E3}" type="slidenum">
              <a:rPr lang="en-US" altLang="en-US">
                <a:latin typeface="Verdana" panose="020B0604030504040204" pitchFamily="34" charset="0"/>
              </a:rPr>
              <a:pPr algn="r" eaLnBrk="1" hangingPunct="1">
                <a:spcBef>
                  <a:spcPct val="0"/>
                </a:spcBef>
              </a:pPr>
              <a:t>12</a:t>
            </a:fld>
            <a:endParaRPr lang="en-US" altLang="en-US">
              <a:latin typeface="Verdana" panose="020B0604030504040204" pitchFamily="34" charset="0"/>
            </a:endParaRPr>
          </a:p>
        </p:txBody>
      </p:sp>
    </p:spTree>
    <p:extLst>
      <p:ext uri="{BB962C8B-B14F-4D97-AF65-F5344CB8AC3E}">
        <p14:creationId xmlns:p14="http://schemas.microsoft.com/office/powerpoint/2010/main" val="598852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CE1A64B4-4601-4C48-828B-9F7A2C4ADD54}" type="datetime1">
              <a:rPr lang="en-US" smtClean="0"/>
              <a:pPr>
                <a:defRPr/>
              </a:pPr>
              <a:t>12/12/2016</a:t>
            </a:fld>
            <a:endParaRPr lang="en-US" dirty="0"/>
          </a:p>
        </p:txBody>
      </p:sp>
    </p:spTree>
    <p:extLst>
      <p:ext uri="{BB962C8B-B14F-4D97-AF65-F5344CB8AC3E}">
        <p14:creationId xmlns:p14="http://schemas.microsoft.com/office/powerpoint/2010/main" val="184013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12/12/2016</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14</a:t>
            </a:fld>
            <a:endParaRPr lang="en-US" altLang="en-US">
              <a:latin typeface="Verdana" panose="020B0604030504040204" pitchFamily="34" charset="0"/>
            </a:endParaRPr>
          </a:p>
        </p:txBody>
      </p:sp>
    </p:spTree>
    <p:extLst>
      <p:ext uri="{BB962C8B-B14F-4D97-AF65-F5344CB8AC3E}">
        <p14:creationId xmlns:p14="http://schemas.microsoft.com/office/powerpoint/2010/main" val="552251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buFontTx/>
              <a:buNone/>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12/12/2016</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3834481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1011" name="Rectangle 3"/>
          <p:cNvSpPr>
            <a:spLocks noGrp="1" noChangeArrowheads="1"/>
          </p:cNvSpPr>
          <p:nvPr>
            <p:ph type="body" idx="1"/>
          </p:nvPr>
        </p:nvSpPr>
        <p:spPr bwMode="auto">
          <a:extLst/>
        </p:spPr>
        <p:txBody>
          <a:bodyPr/>
          <a:lstStyle/>
          <a:p>
            <a:pPr eaLnBrk="1" hangingPunct="1">
              <a:spcBef>
                <a:spcPct val="0"/>
              </a:spcBef>
              <a:buFont typeface="Arial" pitchFamily="34" charset="0"/>
              <a:buNone/>
              <a:defRPr/>
            </a:pPr>
            <a:endParaRPr lang="en-US" dirty="0"/>
          </a:p>
        </p:txBody>
      </p:sp>
      <p:sp>
        <p:nvSpPr>
          <p:cNvPr id="64410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D2DE9AB-9733-4B97-ACFC-E869809E62C3}" type="slidenum">
              <a:rPr lang="en-US" altLang="en-US">
                <a:latin typeface="Verdana" panose="020B0604030504040204" pitchFamily="34" charset="0"/>
              </a:rPr>
              <a:pPr algn="r" eaLnBrk="1" hangingPunct="1">
                <a:spcBef>
                  <a:spcPct val="0"/>
                </a:spcBef>
              </a:pPr>
              <a:t>16</a:t>
            </a:fld>
            <a:endParaRPr lang="en-US" altLang="en-US">
              <a:latin typeface="Verdana" panose="020B0604030504040204" pitchFamily="34" charset="0"/>
            </a:endParaRPr>
          </a:p>
        </p:txBody>
      </p:sp>
    </p:spTree>
    <p:extLst>
      <p:ext uri="{BB962C8B-B14F-4D97-AF65-F5344CB8AC3E}">
        <p14:creationId xmlns:p14="http://schemas.microsoft.com/office/powerpoint/2010/main" val="45074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12/12/2016</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209056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1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113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356B0751-8E43-4367-9FAB-76085519AA1A}" type="datetime1">
              <a:rPr lang="en-US" smtClean="0"/>
              <a:pPr>
                <a:defRPr/>
              </a:pPr>
              <a:t>12/12/2016</a:t>
            </a:fld>
            <a:endParaRPr lang="en-US" dirty="0"/>
          </a:p>
        </p:txBody>
      </p:sp>
      <p:sp>
        <p:nvSpPr>
          <p:cNvPr id="6113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9AE4826-908F-4592-BDFB-C84E2B0BBA06}"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318609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12/12/2016</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136414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5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This is a sample SSA-1099 form showing how Social Security income &amp; Medicare expenses are reported</a:t>
            </a:r>
          </a:p>
          <a:p>
            <a:pPr>
              <a:buFontTx/>
              <a:buChar char="•"/>
            </a:pPr>
            <a:r>
              <a:rPr lang="en-US" altLang="en-US" dirty="0">
                <a:cs typeface="Arial" panose="020B0604020202020204" pitchFamily="34" charset="0"/>
              </a:rPr>
              <a:t> When filling out Social Security</a:t>
            </a:r>
            <a:r>
              <a:rPr lang="en-US" altLang="en-US" baseline="0" dirty="0">
                <a:cs typeface="Arial" panose="020B0604020202020204" pitchFamily="34" charset="0"/>
              </a:rPr>
              <a:t> screen,</a:t>
            </a:r>
            <a:r>
              <a:rPr lang="en-US" altLang="en-US" dirty="0">
                <a:cs typeface="Arial" panose="020B0604020202020204" pitchFamily="34" charset="0"/>
              </a:rPr>
              <a:t> be sure to use the pink box (Box 5) not Box 3</a:t>
            </a:r>
          </a:p>
          <a:p>
            <a:pPr>
              <a:buFontTx/>
              <a:buChar char="•"/>
            </a:pPr>
            <a:r>
              <a:rPr lang="en-US" altLang="en-US" dirty="0">
                <a:cs typeface="Arial" panose="020B0604020202020204" pitchFamily="34" charset="0"/>
              </a:rPr>
              <a:t> The forms are sent out by Jan 31. Lost or missing copies can be obtained online or requested by phone (takes 10 days)</a:t>
            </a:r>
          </a:p>
          <a:p>
            <a:br>
              <a:rPr lang="en-US" altLang="en-US" dirty="0">
                <a:cs typeface="Arial" panose="020B0604020202020204" pitchFamily="34" charset="0"/>
              </a:rPr>
            </a:br>
            <a:br>
              <a:rPr lang="en-US" altLang="en-US" dirty="0">
                <a:cs typeface="Arial" panose="020B0604020202020204" pitchFamily="34" charset="0"/>
              </a:rPr>
            </a:br>
            <a:endParaRPr lang="en-US" altLang="en-US" dirty="0">
              <a:cs typeface="Arial" panose="020B0604020202020204" pitchFamily="34" charset="0"/>
            </a:endParaRPr>
          </a:p>
        </p:txBody>
      </p:sp>
      <p:sp>
        <p:nvSpPr>
          <p:cNvPr id="6154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B95644F0-825F-4FDF-B246-A45EBD4B1A00}" type="datetime1">
              <a:rPr lang="en-US" smtClean="0"/>
              <a:pPr>
                <a:defRPr/>
              </a:pPr>
              <a:t>12/12/2016</a:t>
            </a:fld>
            <a:endParaRPr lang="en-US" dirty="0"/>
          </a:p>
        </p:txBody>
      </p:sp>
      <p:sp>
        <p:nvSpPr>
          <p:cNvPr id="6154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4777BAD-A5B3-47AA-8CDE-0D573295DB26}" type="slidenum">
              <a:rPr lang="en-US" altLang="en-US">
                <a:latin typeface="Verdana" panose="020B0604030504040204" pitchFamily="34" charset="0"/>
              </a:rPr>
              <a:pPr algn="r" eaLnBrk="1" hangingPunct="1">
                <a:spcBef>
                  <a:spcPct val="0"/>
                </a:spcBef>
              </a:pPr>
              <a:t>5</a:t>
            </a:fld>
            <a:endParaRPr lang="en-US" altLang="en-US">
              <a:latin typeface="Verdana" panose="020B0604030504040204" pitchFamily="34" charset="0"/>
            </a:endParaRPr>
          </a:p>
        </p:txBody>
      </p:sp>
    </p:spTree>
    <p:extLst>
      <p:ext uri="{BB962C8B-B14F-4D97-AF65-F5344CB8AC3E}">
        <p14:creationId xmlns:p14="http://schemas.microsoft.com/office/powerpoint/2010/main" val="2753370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7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Sample Railroad Retirement Benefits RRB-1099 showing how Railroad Retirement Tier 1 income &amp; Medicare expenses are reported</a:t>
            </a:r>
          </a:p>
        </p:txBody>
      </p:sp>
      <p:sp>
        <p:nvSpPr>
          <p:cNvPr id="6174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778B960-A84F-4EE5-91E2-9D82F851F5C5}" type="datetime1">
              <a:rPr lang="en-US" smtClean="0"/>
              <a:pPr>
                <a:defRPr/>
              </a:pPr>
              <a:t>12/12/2016</a:t>
            </a:fld>
            <a:endParaRPr lang="en-US" dirty="0"/>
          </a:p>
        </p:txBody>
      </p:sp>
      <p:sp>
        <p:nvSpPr>
          <p:cNvPr id="6174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0D341-E105-4244-96F8-C0C783F7C8AB}"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2110556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12/12/2016</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4131886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1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TS transfers Social Security income to 1040 Line 20a</a:t>
            </a:r>
          </a:p>
          <a:p>
            <a:endParaRPr lang="en-US" altLang="en-US" dirty="0">
              <a:cs typeface="Arial" panose="020B0604020202020204" pitchFamily="34" charset="0"/>
            </a:endParaRPr>
          </a:p>
          <a:p>
            <a:pPr>
              <a:buFontTx/>
              <a:buChar char="•"/>
            </a:pPr>
            <a:r>
              <a:rPr lang="en-US" altLang="en-US" dirty="0">
                <a:cs typeface="Arial" panose="020B0604020202020204" pitchFamily="34" charset="0"/>
              </a:rPr>
              <a:t> TS automatically calculates how much of Social Security is taxable, based on total of taxpayer’s other income &amp; populates on 1040 Line 20b</a:t>
            </a:r>
          </a:p>
          <a:p>
            <a:endParaRPr lang="en-US" altLang="en-US" dirty="0">
              <a:cs typeface="Arial" panose="020B0604020202020204" pitchFamily="34" charset="0"/>
            </a:endParaRPr>
          </a:p>
        </p:txBody>
      </p:sp>
      <p:sp>
        <p:nvSpPr>
          <p:cNvPr id="6215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EFAD1CEA-4863-4BEF-B606-A0182E7F3D12}" type="datetime1">
              <a:rPr lang="en-US" smtClean="0"/>
              <a:pPr>
                <a:defRPr/>
              </a:pPr>
              <a:t>12/12/2016</a:t>
            </a:fld>
            <a:endParaRPr lang="en-US" dirty="0"/>
          </a:p>
        </p:txBody>
      </p:sp>
      <p:sp>
        <p:nvSpPr>
          <p:cNvPr id="62157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2709F7-4C55-491C-88A0-C73367131AA6}"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1307588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3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TS transfers Medicare Parts B, C, &amp; D expenses from 1040 </a:t>
            </a:r>
            <a:r>
              <a:rPr lang="en-US" altLang="en-US" dirty="0" err="1">
                <a:cs typeface="Arial" panose="020B0604020202020204" pitchFamily="34" charset="0"/>
              </a:rPr>
              <a:t>Wkt</a:t>
            </a:r>
            <a:r>
              <a:rPr lang="en-US" altLang="en-US" dirty="0">
                <a:cs typeface="Arial" panose="020B0604020202020204" pitchFamily="34" charset="0"/>
              </a:rPr>
              <a:t> 1 to Schedule</a:t>
            </a:r>
            <a:r>
              <a:rPr lang="en-US" altLang="en-US" baseline="0" dirty="0">
                <a:cs typeface="Arial" panose="020B0604020202020204" pitchFamily="34" charset="0"/>
              </a:rPr>
              <a:t> A Medical and Dental deductions.  The Medicare premiums do not actually appear on the Medical Deductions screen or the Summary screen, but they are included in the Medical Expenses total</a:t>
            </a:r>
            <a:endParaRPr lang="en-US" altLang="en-US" dirty="0">
              <a:cs typeface="Arial" panose="020B0604020202020204" pitchFamily="34" charset="0"/>
            </a:endParaRPr>
          </a:p>
        </p:txBody>
      </p:sp>
      <p:sp>
        <p:nvSpPr>
          <p:cNvPr id="6236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0B8E3475-2EB9-4BBB-885D-5B7211EA4CCB}" type="datetime1">
              <a:rPr lang="en-US" smtClean="0"/>
              <a:pPr>
                <a:defRPr/>
              </a:pPr>
              <a:t>12/12/2016</a:t>
            </a:fld>
            <a:endParaRPr lang="en-US" dirty="0"/>
          </a:p>
        </p:txBody>
      </p:sp>
      <p:sp>
        <p:nvSpPr>
          <p:cNvPr id="6236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BE3F719-AD93-4E28-A6CC-1F1B4DF4CAEB}"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230852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4"/>
          <p:cNvSpPr>
            <a:spLocks noGrp="1" noChangeArrowheads="1"/>
          </p:cNvSpPr>
          <p:nvPr>
            <p:ph type="ctrTitle"/>
          </p:nvPr>
        </p:nvSpPr>
        <p:spPr/>
        <p:txBody>
          <a:bodyPr/>
          <a:lstStyle/>
          <a:p>
            <a:r>
              <a:rPr lang="en-US" altLang="en-US"/>
              <a:t>Social Security &amp;</a:t>
            </a:r>
            <a:br>
              <a:rPr lang="en-US" altLang="en-US"/>
            </a:br>
            <a:r>
              <a:rPr lang="en-US" altLang="en-US"/>
              <a:t>RR Retirement Tier 1</a:t>
            </a:r>
          </a:p>
        </p:txBody>
      </p:sp>
      <p:sp>
        <p:nvSpPr>
          <p:cNvPr id="608259" name="Rectangle 5"/>
          <p:cNvSpPr>
            <a:spLocks noGrp="1" noChangeArrowheads="1"/>
          </p:cNvSpPr>
          <p:nvPr>
            <p:ph type="subTitle" idx="1"/>
          </p:nvPr>
        </p:nvSpPr>
        <p:spPr/>
        <p:txBody>
          <a:bodyPr/>
          <a:lstStyle/>
          <a:p>
            <a:r>
              <a:rPr lang="en-US" altLang="en-US" dirty="0"/>
              <a:t>Pub 17, Chapter 11</a:t>
            </a:r>
          </a:p>
          <a:p>
            <a:r>
              <a:rPr lang="en-US" altLang="en-US" dirty="0"/>
              <a:t>Pub 4012 Tab D</a:t>
            </a:r>
          </a:p>
          <a:p>
            <a:r>
              <a:rPr lang="en-US" altLang="en-US"/>
              <a:t>(Federal 1040-line </a:t>
            </a:r>
            <a:r>
              <a:rPr lang="en-US" altLang="en-US" dirty="0"/>
              <a:t>20)</a:t>
            </a:r>
          </a:p>
        </p:txBody>
      </p:sp>
      <p:pic>
        <p:nvPicPr>
          <p:cNvPr id="274437" name="Picture 4" descr="http://www.christianforcongress.com/issues/SocialSecur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941388"/>
            <a:ext cx="1905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2105960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withEffect">
                                  <p:stCondLst>
                                    <p:cond delay="0"/>
                                  </p:stCondLst>
                                  <p:childTnLst>
                                    <p:set>
                                      <p:cBhvr>
                                        <p:cTn id="6" dur="1" fill="hold">
                                          <p:stCondLst>
                                            <p:cond delay="0"/>
                                          </p:stCondLst>
                                        </p:cTn>
                                        <p:tgtEl>
                                          <p:spTgt spid="274437"/>
                                        </p:tgtEl>
                                        <p:attrNameLst>
                                          <p:attrName>style.visibility</p:attrName>
                                        </p:attrNameLst>
                                      </p:cBhvr>
                                      <p:to>
                                        <p:strVal val="visible"/>
                                      </p:to>
                                    </p:set>
                                    <p:animEffect transition="in" filter="fade">
                                      <p:cBhvr>
                                        <p:cTn id="7" dur="2000"/>
                                        <p:tgtEl>
                                          <p:spTgt spid="274437"/>
                                        </p:tgtEl>
                                      </p:cBhvr>
                                    </p:animEffect>
                                    <p:anim calcmode="lin" valueType="num">
                                      <p:cBhvr>
                                        <p:cTn id="8" dur="2000" fill="hold"/>
                                        <p:tgtEl>
                                          <p:spTgt spid="274437"/>
                                        </p:tgtEl>
                                        <p:attrNameLst>
                                          <p:attrName>ppt_w</p:attrName>
                                        </p:attrNameLst>
                                      </p:cBhvr>
                                      <p:tavLst>
                                        <p:tav tm="0" fmla="#ppt_w*sin(2.5*pi*$)">
                                          <p:val>
                                            <p:fltVal val="0"/>
                                          </p:val>
                                        </p:tav>
                                        <p:tav tm="100000">
                                          <p:val>
                                            <p:fltVal val="1"/>
                                          </p:val>
                                        </p:tav>
                                      </p:tavLst>
                                    </p:anim>
                                    <p:anim calcmode="lin" valueType="num">
                                      <p:cBhvr>
                                        <p:cTn id="9" dur="2000" fill="hold"/>
                                        <p:tgtEl>
                                          <p:spTgt spid="2744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pPr eaLnBrk="1" hangingPunct="1"/>
            <a:r>
              <a:rPr lang="en-US" altLang="en-US" sz="3600" dirty="0"/>
              <a:t>Social Security/Railroad Retirement Benefits Tier 1 – TS Tips</a:t>
            </a:r>
          </a:p>
        </p:txBody>
      </p:sp>
      <p:sp>
        <p:nvSpPr>
          <p:cNvPr id="624643" name="Rectangle 3"/>
          <p:cNvSpPr>
            <a:spLocks noGrp="1" noChangeArrowheads="1"/>
          </p:cNvSpPr>
          <p:nvPr>
            <p:ph idx="1"/>
          </p:nvPr>
        </p:nvSpPr>
        <p:spPr>
          <a:xfrm>
            <a:off x="533400" y="1600200"/>
            <a:ext cx="8001000" cy="4572000"/>
          </a:xfrm>
        </p:spPr>
        <p:txBody>
          <a:bodyPr>
            <a:normAutofit lnSpcReduction="10000"/>
          </a:bodyPr>
          <a:lstStyle/>
          <a:p>
            <a:pPr eaLnBrk="1" hangingPunct="1"/>
            <a:r>
              <a:rPr lang="en-US" altLang="en-US" dirty="0"/>
              <a:t> Use the amount from Box 5 of SSA-1099 or RRB-1099 as the Social Security amount</a:t>
            </a:r>
          </a:p>
          <a:p>
            <a:pPr eaLnBrk="1" hangingPunct="1"/>
            <a:r>
              <a:rPr lang="en-US" altLang="en-US" dirty="0"/>
              <a:t> Don’t forget to look for Federal withholding</a:t>
            </a:r>
            <a:endParaRPr lang="en-US" altLang="en-US" sz="2000" dirty="0"/>
          </a:p>
          <a:p>
            <a:pPr eaLnBrk="1" hangingPunct="1"/>
            <a:r>
              <a:rPr lang="en-US" altLang="en-US" dirty="0"/>
              <a:t> Always enter Medicare Parts B, C, &amp; D even if the taxpayer isn’t planning on itemizing – may qualify for NJ lower medical threshold</a:t>
            </a:r>
          </a:p>
          <a:p>
            <a:pPr lvl="1" eaLnBrk="1" hangingPunct="1"/>
            <a:r>
              <a:rPr lang="en-US" altLang="en-US" dirty="0"/>
              <a:t> Use a scratch pad on TaxPrep4Free.org to document the separate amounts and calculate the total</a:t>
            </a:r>
          </a:p>
          <a:p>
            <a:pPr eaLnBrk="1" hangingPunct="1"/>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73234734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pPr eaLnBrk="1" hangingPunct="1"/>
            <a:r>
              <a:rPr lang="en-US" altLang="en-US" sz="3600" dirty="0"/>
              <a:t>Social Security/Railroad Retirement Benefits Tier 1 on NJ 1040</a:t>
            </a:r>
          </a:p>
        </p:txBody>
      </p:sp>
      <p:sp>
        <p:nvSpPr>
          <p:cNvPr id="624643" name="Rectangle 3"/>
          <p:cNvSpPr>
            <a:spLocks noGrp="1" noChangeArrowheads="1"/>
          </p:cNvSpPr>
          <p:nvPr>
            <p:ph idx="1"/>
          </p:nvPr>
        </p:nvSpPr>
        <p:spPr>
          <a:xfrm>
            <a:off x="533400" y="1600200"/>
            <a:ext cx="8001000" cy="4572000"/>
          </a:xfrm>
        </p:spPr>
        <p:txBody>
          <a:bodyPr>
            <a:normAutofit fontScale="92500" lnSpcReduction="10000"/>
          </a:bodyPr>
          <a:lstStyle/>
          <a:p>
            <a:pPr eaLnBrk="1" hangingPunct="1"/>
            <a:r>
              <a:rPr lang="en-US" altLang="en-US" dirty="0"/>
              <a:t> Neither Social Security nor Railroad Retirement Tier 1 is taxable for NJ so they do not flow through to NJ return</a:t>
            </a:r>
          </a:p>
          <a:p>
            <a:pPr eaLnBrk="1" hangingPunct="1"/>
            <a:r>
              <a:rPr lang="en-US" altLang="en-US" dirty="0"/>
              <a:t> Medicare premiums entered on Social Security screen will flow through to medical expenses on NJ 1040 line 30 (if medical expenses exceed 2% of NJ gross income on line 28)</a:t>
            </a:r>
          </a:p>
          <a:p>
            <a:pPr lvl="1"/>
            <a:r>
              <a:rPr lang="en-US" altLang="en-US" dirty="0"/>
              <a:t> Therefore, NJ taxable income can change when you enter Social Security or Railroad Retirement Tier 1.  Even though there is no new income on NJ return, the medical expense deduction can increase</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2348140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normAutofit fontScale="90000"/>
          </a:bodyPr>
          <a:lstStyle/>
          <a:p>
            <a:pPr eaLnBrk="1" hangingPunct="1"/>
            <a:r>
              <a:rPr lang="en-US" altLang="en-US" sz="3600" dirty="0"/>
              <a:t>Lump Sum Social Security or RR Retirement Benefits Payments for Prior Years</a:t>
            </a:r>
          </a:p>
        </p:txBody>
      </p:sp>
      <p:sp>
        <p:nvSpPr>
          <p:cNvPr id="15363" name="Rectangle 3"/>
          <p:cNvSpPr>
            <a:spLocks noGrp="1" noChangeArrowheads="1"/>
          </p:cNvSpPr>
          <p:nvPr>
            <p:ph idx="1"/>
          </p:nvPr>
        </p:nvSpPr>
        <p:spPr>
          <a:xfrm>
            <a:off x="609600" y="1524000"/>
            <a:ext cx="8001000" cy="5029200"/>
          </a:xfrm>
        </p:spPr>
        <p:txBody>
          <a:bodyPr>
            <a:normAutofit lnSpcReduction="10000"/>
          </a:bodyPr>
          <a:lstStyle/>
          <a:p>
            <a:pPr marL="0" indent="0" eaLnBrk="1" hangingPunct="1">
              <a:buFont typeface="Wingdings" panose="05000000000000000000" pitchFamily="2" charset="2"/>
              <a:buNone/>
              <a:defRPr/>
            </a:pPr>
            <a:r>
              <a:rPr lang="en-US" sz="3000" dirty="0"/>
              <a:t>Taxpayers may have received lump sum SS or RRB, including benefits from prior year(s)</a:t>
            </a:r>
          </a:p>
          <a:p>
            <a:pPr eaLnBrk="1" hangingPunct="1">
              <a:defRPr/>
            </a:pPr>
            <a:r>
              <a:rPr lang="en-US" sz="3000" dirty="0"/>
              <a:t> Shown on SSA-1099A or RRB-1099, Box 3</a:t>
            </a:r>
          </a:p>
          <a:p>
            <a:pPr eaLnBrk="1" hangingPunct="1">
              <a:defRPr/>
            </a:pPr>
            <a:r>
              <a:rPr lang="en-US" sz="3000" dirty="0"/>
              <a:t> Can pay the lower of:</a:t>
            </a:r>
          </a:p>
          <a:p>
            <a:pPr lvl="1" eaLnBrk="1" hangingPunct="1">
              <a:defRPr/>
            </a:pPr>
            <a:r>
              <a:rPr lang="en-US" dirty="0"/>
              <a:t> Tax on total sum based on current tax year figures </a:t>
            </a:r>
          </a:p>
          <a:p>
            <a:pPr lvl="1" eaLnBrk="1" hangingPunct="1">
              <a:defRPr/>
            </a:pPr>
            <a:r>
              <a:rPr lang="en-US" dirty="0"/>
              <a:t> Tax on additional taxable amount of SS/RRB Tier 1 based on prior years’ figures (lump sum election)</a:t>
            </a:r>
          </a:p>
          <a:p>
            <a:pPr lvl="2" eaLnBrk="1" hangingPunct="1">
              <a:defRPr/>
            </a:pPr>
            <a:r>
              <a:rPr lang="en-US" dirty="0"/>
              <a:t> Must have copies of prior years’ returns to calculate this</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397359556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Special Topic for Lump Sum Payments</a:t>
            </a:r>
          </a:p>
        </p:txBody>
      </p:sp>
      <p:sp>
        <p:nvSpPr>
          <p:cNvPr id="3" name="Content Placeholder 2"/>
          <p:cNvSpPr>
            <a:spLocks noGrp="1"/>
          </p:cNvSpPr>
          <p:nvPr>
            <p:ph idx="1"/>
          </p:nvPr>
        </p:nvSpPr>
        <p:spPr/>
        <p:txBody>
          <a:bodyPr/>
          <a:lstStyle/>
          <a:p>
            <a:r>
              <a:rPr lang="en-US" dirty="0"/>
              <a:t> Use Lump Sum Payment Worksheet to calculate best option</a:t>
            </a:r>
          </a:p>
          <a:p>
            <a:r>
              <a:rPr lang="en-US" dirty="0"/>
              <a:t> See TaxPrep4Free.org Special Topics document “Lump Sum Social Security Benefits” on Preparer page for instructions on how to handle SS/RRB Tier 1 lump sum payments</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294487812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605790" y="1565910"/>
            <a:ext cx="7840979" cy="4286250"/>
          </a:xfrm>
          <a:prstGeom prst="rect">
            <a:avLst/>
          </a:prstGeom>
          <a:noFill/>
          <a:ln w="9525">
            <a:noFill/>
            <a:miter lim="800000"/>
            <a:headEnd/>
            <a:tailEnd/>
          </a:ln>
        </p:spPr>
      </p:pic>
      <p:sp>
        <p:nvSpPr>
          <p:cNvPr id="618499" name="Title 1"/>
          <p:cNvSpPr>
            <a:spLocks noGrp="1"/>
          </p:cNvSpPr>
          <p:nvPr>
            <p:ph type="title"/>
          </p:nvPr>
        </p:nvSpPr>
        <p:spPr>
          <a:xfrm>
            <a:off x="559625" y="182364"/>
            <a:ext cx="8239991" cy="1246187"/>
          </a:xfrm>
        </p:spPr>
        <p:txBody>
          <a:bodyPr>
            <a:noAutofit/>
          </a:bodyPr>
          <a:lstStyle/>
          <a:p>
            <a:r>
              <a:rPr lang="en-US" altLang="en-US" sz="2600" dirty="0"/>
              <a:t>TS - Social Security/Railroad Retirement Benefits Tier 1 Lump Sum Payments</a:t>
            </a:r>
            <a:br>
              <a:rPr lang="en-US" altLang="en-US" sz="2600" dirty="0"/>
            </a:br>
            <a:r>
              <a:rPr lang="en-US" altLang="en-US" sz="2200" dirty="0">
                <a:solidFill>
                  <a:srgbClr val="0070C0"/>
                </a:solidFill>
              </a:rPr>
              <a:t>Federal section \ Income \ Enter Myself \</a:t>
            </a:r>
            <a:r>
              <a:rPr lang="pt-BR" sz="2200" dirty="0">
                <a:solidFill>
                  <a:srgbClr val="0070C0"/>
                </a:solidFill>
              </a:rPr>
              <a:t> 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pic>
        <p:nvPicPr>
          <p:cNvPr id="14" name="Picture 13" descr="NJ TaxSlayer"/>
          <p:cNvPicPr>
            <a:picLocks noChangeAspect="1"/>
          </p:cNvPicPr>
          <p:nvPr/>
        </p:nvPicPr>
        <p:blipFill>
          <a:blip r:embed="rId4" cstate="print"/>
          <a:stretch>
            <a:fillRect/>
          </a:stretch>
        </p:blipFill>
        <p:spPr>
          <a:xfrm>
            <a:off x="0" y="677005"/>
            <a:ext cx="612648" cy="163373"/>
          </a:xfrm>
          <a:prstGeom prst="rect">
            <a:avLst/>
          </a:prstGeom>
        </p:spPr>
      </p:pic>
      <p:sp>
        <p:nvSpPr>
          <p:cNvPr id="27" name="TextBox 26"/>
          <p:cNvSpPr txBox="1"/>
          <p:nvPr/>
        </p:nvSpPr>
        <p:spPr>
          <a:xfrm>
            <a:off x="1303020" y="5020310"/>
            <a:ext cx="4514850" cy="369332"/>
          </a:xfrm>
          <a:prstGeom prst="rect">
            <a:avLst/>
          </a:prstGeom>
          <a:solidFill>
            <a:schemeClr val="accent5">
              <a:lumMod val="75000"/>
            </a:schemeClr>
          </a:solidFill>
          <a:ln>
            <a:solidFill>
              <a:srgbClr val="002060"/>
            </a:solidFill>
          </a:ln>
        </p:spPr>
        <p:txBody>
          <a:bodyPr wrap="square" rtlCol="0">
            <a:spAutoFit/>
          </a:bodyPr>
          <a:lstStyle/>
          <a:p>
            <a:r>
              <a:rPr lang="en-US" b="1" dirty="0"/>
              <a:t>Begin Lump Sum Payments Worksheet</a:t>
            </a:r>
          </a:p>
        </p:txBody>
      </p:sp>
      <p:sp>
        <p:nvSpPr>
          <p:cNvPr id="30" name="Oval 4"/>
          <p:cNvSpPr>
            <a:spLocks noChangeArrowheads="1"/>
          </p:cNvSpPr>
          <p:nvPr/>
        </p:nvSpPr>
        <p:spPr bwMode="auto">
          <a:xfrm flipH="1" flipV="1">
            <a:off x="2340610" y="5431790"/>
            <a:ext cx="199136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2217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itle 1"/>
          <p:cNvSpPr>
            <a:spLocks noGrp="1"/>
          </p:cNvSpPr>
          <p:nvPr>
            <p:ph type="title"/>
          </p:nvPr>
        </p:nvSpPr>
        <p:spPr>
          <a:xfrm>
            <a:off x="571500" y="146739"/>
            <a:ext cx="8216240" cy="1246187"/>
          </a:xfrm>
        </p:spPr>
        <p:txBody>
          <a:bodyPr>
            <a:noAutofit/>
          </a:bodyPr>
          <a:lstStyle/>
          <a:p>
            <a:r>
              <a:rPr lang="en-US" altLang="en-US" sz="2600" dirty="0"/>
              <a:t>TS - Social Security/Railroad Retirement Benefits Tier 1 Lump Sum Payments</a:t>
            </a:r>
            <a:br>
              <a:rPr lang="en-US" altLang="en-US" sz="2600" dirty="0"/>
            </a:br>
            <a:r>
              <a:rPr lang="en-US" altLang="en-US" sz="2200" dirty="0">
                <a:solidFill>
                  <a:srgbClr val="0070C0"/>
                </a:solidFill>
              </a:rPr>
              <a:t>Federal section \ Income \ Enter Myself \ </a:t>
            </a:r>
            <a:r>
              <a:rPr lang="pt-BR" sz="2200" dirty="0">
                <a:solidFill>
                  <a:srgbClr val="0070C0"/>
                </a:solidFill>
              </a:rPr>
              <a:t>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pic>
        <p:nvPicPr>
          <p:cNvPr id="14" name="Picture 13" descr="NJ TaxSlayer"/>
          <p:cNvPicPr>
            <a:picLocks noChangeAspect="1"/>
          </p:cNvPicPr>
          <p:nvPr/>
        </p:nvPicPr>
        <p:blipFill>
          <a:blip r:embed="rId3" cstate="print"/>
          <a:stretch>
            <a:fillRect/>
          </a:stretch>
        </p:blipFill>
        <p:spPr>
          <a:xfrm>
            <a:off x="0" y="677005"/>
            <a:ext cx="612648" cy="163373"/>
          </a:xfrm>
          <a:prstGeom prst="rect">
            <a:avLst/>
          </a:prstGeom>
        </p:spPr>
      </p:pic>
      <p:sp>
        <p:nvSpPr>
          <p:cNvPr id="27" name="TextBox 26"/>
          <p:cNvSpPr txBox="1"/>
          <p:nvPr/>
        </p:nvSpPr>
        <p:spPr>
          <a:xfrm>
            <a:off x="1303020" y="5020310"/>
            <a:ext cx="4514850" cy="369332"/>
          </a:xfrm>
          <a:prstGeom prst="rect">
            <a:avLst/>
          </a:prstGeom>
          <a:solidFill>
            <a:schemeClr val="accent5">
              <a:lumMod val="75000"/>
            </a:schemeClr>
          </a:solidFill>
          <a:ln>
            <a:solidFill>
              <a:srgbClr val="002060"/>
            </a:solidFill>
          </a:ln>
        </p:spPr>
        <p:txBody>
          <a:bodyPr wrap="square" rtlCol="0">
            <a:spAutoFit/>
          </a:bodyPr>
          <a:lstStyle/>
          <a:p>
            <a:r>
              <a:rPr lang="en-US" b="1" dirty="0"/>
              <a:t>Begin Lump Sum Payments Worksheet</a:t>
            </a:r>
          </a:p>
        </p:txBody>
      </p:sp>
      <p:sp>
        <p:nvSpPr>
          <p:cNvPr id="30" name="Oval 4"/>
          <p:cNvSpPr>
            <a:spLocks noChangeArrowheads="1"/>
          </p:cNvSpPr>
          <p:nvPr/>
        </p:nvSpPr>
        <p:spPr bwMode="auto">
          <a:xfrm flipH="1" flipV="1">
            <a:off x="2340610" y="5431790"/>
            <a:ext cx="199136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13314" name="Picture 2"/>
          <p:cNvPicPr>
            <a:picLocks noChangeAspect="1" noChangeArrowheads="1"/>
          </p:cNvPicPr>
          <p:nvPr/>
        </p:nvPicPr>
        <p:blipFill>
          <a:blip r:embed="rId4" cstate="print"/>
          <a:srcRect/>
          <a:stretch>
            <a:fillRect/>
          </a:stretch>
        </p:blipFill>
        <p:spPr bwMode="auto">
          <a:xfrm>
            <a:off x="594359" y="1577340"/>
            <a:ext cx="7818121" cy="4514850"/>
          </a:xfrm>
          <a:prstGeom prst="rect">
            <a:avLst/>
          </a:prstGeom>
          <a:noFill/>
          <a:ln w="9525">
            <a:noFill/>
            <a:miter lim="800000"/>
            <a:headEnd/>
            <a:tailEnd/>
          </a:ln>
        </p:spPr>
      </p:pic>
    </p:spTree>
    <p:extLst>
      <p:ext uri="{BB962C8B-B14F-4D97-AF65-F5344CB8AC3E}">
        <p14:creationId xmlns:p14="http://schemas.microsoft.com/office/powerpoint/2010/main" val="42115979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itle 1"/>
          <p:cNvSpPr>
            <a:spLocks noGrp="1"/>
          </p:cNvSpPr>
          <p:nvPr>
            <p:ph type="title"/>
          </p:nvPr>
        </p:nvSpPr>
        <p:spPr/>
        <p:txBody>
          <a:bodyPr>
            <a:normAutofit fontScale="90000"/>
          </a:bodyPr>
          <a:lstStyle/>
          <a:p>
            <a:pPr eaLnBrk="1" hangingPunct="1"/>
            <a:r>
              <a:rPr lang="en-US" altLang="en-US" dirty="0"/>
              <a:t>Foreign Old Age Payments for U.S. Residents</a:t>
            </a:r>
          </a:p>
        </p:txBody>
      </p:sp>
      <p:sp>
        <p:nvSpPr>
          <p:cNvPr id="643075" name="Content Placeholder 2"/>
          <p:cNvSpPr>
            <a:spLocks noGrp="1"/>
          </p:cNvSpPr>
          <p:nvPr>
            <p:ph idx="1"/>
          </p:nvPr>
        </p:nvSpPr>
        <p:spPr/>
        <p:txBody>
          <a:bodyPr>
            <a:normAutofit lnSpcReduction="10000"/>
          </a:bodyPr>
          <a:lstStyle/>
          <a:p>
            <a:pPr eaLnBrk="1" hangingPunct="1"/>
            <a:r>
              <a:rPr lang="en-US" altLang="en-US" dirty="0"/>
              <a:t> Old age payments from Canada &amp; Germany</a:t>
            </a:r>
          </a:p>
          <a:p>
            <a:pPr lvl="1"/>
            <a:r>
              <a:rPr lang="en-US" altLang="en-US" dirty="0"/>
              <a:t> By treaty are added to/treated as Social Security (Pub 915)</a:t>
            </a:r>
          </a:p>
          <a:p>
            <a:pPr lvl="1"/>
            <a:r>
              <a:rPr lang="en-US" altLang="en-US" dirty="0"/>
              <a:t> Enter as normal on Social Security screen </a:t>
            </a:r>
          </a:p>
          <a:p>
            <a:pPr lvl="1"/>
            <a:r>
              <a:rPr lang="en-US" altLang="en-US" dirty="0"/>
              <a:t> Taxpayer must have converted amount into US dollars (bank statement shows)</a:t>
            </a:r>
          </a:p>
          <a:p>
            <a:r>
              <a:rPr lang="en-US" altLang="en-US" dirty="0"/>
              <a:t> Old age payments from United Kingdom are treated as Pension income</a:t>
            </a:r>
          </a:p>
          <a:p>
            <a:r>
              <a:rPr lang="en-US" altLang="en-US" dirty="0"/>
              <a:t> Security payments from Norway are excluded and not taxable in U.S.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36129311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dirty="0"/>
              <a:t>Printing of Social Security Documents</a:t>
            </a:r>
          </a:p>
        </p:txBody>
      </p:sp>
      <p:sp>
        <p:nvSpPr>
          <p:cNvPr id="612355" name="Content Placeholder 2"/>
          <p:cNvSpPr>
            <a:spLocks noGrp="1"/>
          </p:cNvSpPr>
          <p:nvPr>
            <p:ph idx="1"/>
          </p:nvPr>
        </p:nvSpPr>
        <p:spPr>
          <a:xfrm>
            <a:off x="457200" y="1524000"/>
            <a:ext cx="8534400" cy="4953000"/>
          </a:xfrm>
        </p:spPr>
        <p:txBody>
          <a:bodyPr>
            <a:normAutofit/>
          </a:bodyPr>
          <a:lstStyle/>
          <a:p>
            <a:r>
              <a:rPr lang="en-US" altLang="en-US" dirty="0"/>
              <a:t>  SSA discontinued providing SS number printouts effective 8/1/2014</a:t>
            </a:r>
          </a:p>
          <a:p>
            <a:pPr lvl="1"/>
            <a:r>
              <a:rPr lang="en-US" altLang="en-US" dirty="0"/>
              <a:t> Taxpayers who do not have their SS cards will need to complete application for a SS card (Form SS-5) and provide required documentation</a:t>
            </a:r>
          </a:p>
          <a:p>
            <a:r>
              <a:rPr lang="en-US" altLang="en-US" dirty="0"/>
              <a:t> SSA stopped providing benefit verification letters in their offices on 10/1/2014</a:t>
            </a:r>
          </a:p>
          <a:p>
            <a:pPr lvl="1"/>
            <a:r>
              <a:rPr lang="en-US" altLang="en-US" dirty="0"/>
              <a:t>  Taxpayers can get instant letter online or may call SSA to request a letter by mail</a:t>
            </a:r>
          </a:p>
          <a:p>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8994693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normAutofit fontScale="90000"/>
          </a:bodyPr>
          <a:lstStyle/>
          <a:p>
            <a:r>
              <a:rPr lang="en-US" altLang="en-US" dirty="0"/>
              <a:t>Tax On Social Security &amp; Railroad </a:t>
            </a:r>
            <a:br>
              <a:rPr lang="en-US" altLang="en-US" dirty="0"/>
            </a:br>
            <a:r>
              <a:rPr lang="en-US" altLang="en-US" dirty="0"/>
              <a:t>Retirement Benefits Tier 1</a:t>
            </a:r>
            <a:endParaRPr lang="en-US" altLang="en-US" sz="2000" dirty="0"/>
          </a:p>
        </p:txBody>
      </p:sp>
      <p:sp>
        <p:nvSpPr>
          <p:cNvPr id="186372" name="Rectangle 3"/>
          <p:cNvSpPr>
            <a:spLocks noGrp="1" noChangeArrowheads="1"/>
          </p:cNvSpPr>
          <p:nvPr>
            <p:ph idx="1"/>
          </p:nvPr>
        </p:nvSpPr>
        <p:spPr/>
        <p:txBody>
          <a:bodyPr>
            <a:normAutofit fontScale="85000" lnSpcReduction="20000"/>
          </a:bodyPr>
          <a:lstStyle/>
          <a:p>
            <a:pPr marL="0" indent="0">
              <a:lnSpc>
                <a:spcPct val="90000"/>
              </a:lnSpc>
              <a:buFont typeface="Wingdings" panose="05000000000000000000" pitchFamily="2" charset="2"/>
              <a:buNone/>
              <a:defRPr/>
            </a:pPr>
            <a:r>
              <a:rPr lang="en-US" dirty="0"/>
              <a:t>Social Security (SS) and Railroad Retirement Benefits Tier 1 have same tax treatment</a:t>
            </a:r>
          </a:p>
          <a:p>
            <a:pPr>
              <a:lnSpc>
                <a:spcPct val="90000"/>
              </a:lnSpc>
              <a:defRPr/>
            </a:pPr>
            <a:r>
              <a:rPr lang="en-US" sz="2500" dirty="0"/>
              <a:t> May be nontaxable or partially taxable, depending on  total income from other sources</a:t>
            </a:r>
          </a:p>
          <a:p>
            <a:pPr>
              <a:lnSpc>
                <a:spcPct val="90000"/>
              </a:lnSpc>
              <a:defRPr/>
            </a:pPr>
            <a:r>
              <a:rPr lang="en-US" sz="2500" dirty="0"/>
              <a:t> Up to 85% of benefits may be taxable </a:t>
            </a:r>
          </a:p>
          <a:p>
            <a:pPr>
              <a:lnSpc>
                <a:spcPct val="90000"/>
              </a:lnSpc>
              <a:defRPr/>
            </a:pPr>
            <a:r>
              <a:rPr lang="en-US" sz="2500" dirty="0"/>
              <a:t> May be taxable if one-half of SS plus all other income (including tax-exempt interest) is greater than:</a:t>
            </a:r>
          </a:p>
          <a:p>
            <a:pPr lvl="1">
              <a:lnSpc>
                <a:spcPct val="90000"/>
              </a:lnSpc>
              <a:defRPr/>
            </a:pPr>
            <a:r>
              <a:rPr lang="en-US" sz="2300" dirty="0"/>
              <a:t> $32,000 MFJ</a:t>
            </a:r>
          </a:p>
          <a:p>
            <a:pPr lvl="1">
              <a:lnSpc>
                <a:spcPct val="90000"/>
              </a:lnSpc>
              <a:defRPr/>
            </a:pPr>
            <a:r>
              <a:rPr lang="en-US" sz="2300" dirty="0"/>
              <a:t> $25,000 single, HOH or qualified widow</a:t>
            </a:r>
          </a:p>
          <a:p>
            <a:pPr lvl="1">
              <a:lnSpc>
                <a:spcPct val="90000"/>
              </a:lnSpc>
              <a:defRPr/>
            </a:pPr>
            <a:r>
              <a:rPr lang="en-US" sz="2300" dirty="0"/>
              <a:t> $25,000 MFS &amp; lived apart all year</a:t>
            </a:r>
          </a:p>
          <a:p>
            <a:pPr lvl="1">
              <a:lnSpc>
                <a:spcPct val="90000"/>
              </a:lnSpc>
              <a:defRPr/>
            </a:pPr>
            <a:r>
              <a:rPr lang="en-US" sz="2300" dirty="0"/>
              <a:t> $0 MFS &amp; lived together any part of year </a:t>
            </a:r>
          </a:p>
          <a:p>
            <a:pPr>
              <a:lnSpc>
                <a:spcPct val="90000"/>
              </a:lnSpc>
              <a:defRPr/>
            </a:pPr>
            <a:r>
              <a:rPr lang="en-US" sz="2700" dirty="0" err="1"/>
              <a:t>TaxSlayer</a:t>
            </a:r>
            <a:r>
              <a:rPr lang="en-US" sz="2700" dirty="0"/>
              <a:t> calculates how much of SS is taxable on Federal return</a:t>
            </a:r>
          </a:p>
          <a:p>
            <a:pPr>
              <a:lnSpc>
                <a:spcPct val="90000"/>
              </a:lnSpc>
              <a:defRPr/>
            </a:pPr>
            <a:r>
              <a:rPr lang="en-US" sz="2700" dirty="0"/>
              <a:t> Social Security and Railroad Retirement Benefits Tier 1 are not taxable in NJ</a:t>
            </a:r>
          </a:p>
          <a:p>
            <a:pPr lvl="1">
              <a:lnSpc>
                <a:spcPct val="90000"/>
              </a:lnSpc>
              <a:defRPr/>
            </a:pPr>
            <a:r>
              <a:rPr lang="en-US" sz="2300" dirty="0"/>
              <a:t>Note: There is no line item for them on NJ 1040 </a:t>
            </a:r>
          </a:p>
          <a:p>
            <a:pPr>
              <a:lnSpc>
                <a:spcPct val="90000"/>
              </a:lnSpc>
              <a:defRPr/>
            </a:pPr>
            <a:endParaRPr lang="en-US" sz="2700" dirty="0"/>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34460319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dirty="0"/>
              <a:t>Social Security &amp; RR Retirement Benefits Tier 1</a:t>
            </a:r>
          </a:p>
        </p:txBody>
      </p:sp>
      <p:sp>
        <p:nvSpPr>
          <p:cNvPr id="612355" name="Content Placeholder 2"/>
          <p:cNvSpPr>
            <a:spLocks noGrp="1"/>
          </p:cNvSpPr>
          <p:nvPr>
            <p:ph idx="1"/>
          </p:nvPr>
        </p:nvSpPr>
        <p:spPr>
          <a:xfrm>
            <a:off x="596900" y="1485900"/>
            <a:ext cx="8394700" cy="4991100"/>
          </a:xfrm>
        </p:spPr>
        <p:txBody>
          <a:bodyPr>
            <a:normAutofit fontScale="92500" lnSpcReduction="10000"/>
          </a:bodyPr>
          <a:lstStyle/>
          <a:p>
            <a:r>
              <a:rPr lang="en-US" altLang="en-US" dirty="0"/>
              <a:t> End-of-year statements</a:t>
            </a:r>
          </a:p>
          <a:p>
            <a:pPr lvl="1"/>
            <a:r>
              <a:rPr lang="en-US" altLang="en-US" dirty="0"/>
              <a:t>  Social Security  -  SSA-1099 (disability or retirement)</a:t>
            </a:r>
          </a:p>
          <a:p>
            <a:pPr lvl="1"/>
            <a:r>
              <a:rPr lang="en-US" altLang="en-US" dirty="0"/>
              <a:t>  Railroad Retirement Benefits Tier 1  -  RRB-1099 (</a:t>
            </a:r>
            <a:r>
              <a:rPr lang="en-US" altLang="en-US" dirty="0">
                <a:solidFill>
                  <a:srgbClr val="3333FF"/>
                </a:solidFill>
              </a:rPr>
              <a:t>Blue Form)</a:t>
            </a:r>
          </a:p>
          <a:p>
            <a:r>
              <a:rPr lang="en-US" altLang="en-US" dirty="0"/>
              <a:t> Enter in Federal section \ Income \ Enter Myself \ </a:t>
            </a:r>
            <a:r>
              <a:rPr lang="pt-BR" dirty="0"/>
              <a:t>IRA/Pension Distributions (1099-R, 1099-SSA) \ </a:t>
            </a:r>
            <a:r>
              <a:rPr lang="en-US" dirty="0"/>
              <a:t>Social Security Benefits/RRB-1099</a:t>
            </a:r>
            <a:r>
              <a:rPr lang="en-US" altLang="en-US" dirty="0"/>
              <a:t> </a:t>
            </a:r>
          </a:p>
          <a:p>
            <a:pPr lvl="1"/>
            <a:r>
              <a:rPr lang="en-US" altLang="en-US" dirty="0"/>
              <a:t> Include Medicare Parts B (Hospital Insurance), C (Medicare Advantage), &amp; D (Prescription Drug coverage) on Social Security screen</a:t>
            </a:r>
          </a:p>
          <a:p>
            <a:pPr lvl="2"/>
            <a:r>
              <a:rPr lang="en-US" altLang="en-US" dirty="0"/>
              <a:t> TS includes these premiums as Itemized Deductions on </a:t>
            </a:r>
            <a:r>
              <a:rPr lang="en-US" altLang="en-US" dirty="0" err="1"/>
              <a:t>Sch</a:t>
            </a:r>
            <a:r>
              <a:rPr lang="en-US" altLang="en-US" dirty="0"/>
              <a:t> A</a:t>
            </a:r>
          </a:p>
          <a:p>
            <a:pPr lvl="1">
              <a:buFont typeface="Wingdings" panose="05000000000000000000" pitchFamily="2" charset="2"/>
              <a:buNone/>
            </a:pPr>
            <a:endParaRPr lang="en-US" altLang="en-US" dirty="0"/>
          </a:p>
          <a:p>
            <a:pPr lvl="2"/>
            <a:endParaRPr lang="en-US" altLang="en-US" dirty="0"/>
          </a:p>
          <a:p>
            <a:pPr lvl="2"/>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pic>
        <p:nvPicPr>
          <p:cNvPr id="8" name="Picture 7" descr="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11368720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3" name="Title 1"/>
          <p:cNvSpPr>
            <a:spLocks noGrp="1"/>
          </p:cNvSpPr>
          <p:nvPr>
            <p:ph type="title"/>
          </p:nvPr>
        </p:nvSpPr>
        <p:spPr/>
        <p:txBody>
          <a:bodyPr/>
          <a:lstStyle/>
          <a:p>
            <a:r>
              <a:rPr lang="en-US" altLang="en-US"/>
              <a:t>Sample SSA-1099 Form</a:t>
            </a:r>
          </a:p>
        </p:txBody>
      </p:sp>
      <p:pic>
        <p:nvPicPr>
          <p:cNvPr id="614402" name="Picture 2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961" t="16869" r="53922" b="11636"/>
          <a:stretch>
            <a:fillRect/>
          </a:stretch>
        </p:blipFill>
        <p:spPr>
          <a:xfrm>
            <a:off x="609600" y="1600200"/>
            <a:ext cx="7924800" cy="4495800"/>
          </a:xfrm>
          <a:noFill/>
        </p:spPr>
      </p:pic>
      <p:sp>
        <p:nvSpPr>
          <p:cNvPr id="6" name="Oval 4"/>
          <p:cNvSpPr>
            <a:spLocks noChangeArrowheads="1"/>
          </p:cNvSpPr>
          <p:nvPr/>
        </p:nvSpPr>
        <p:spPr bwMode="auto">
          <a:xfrm>
            <a:off x="3429000" y="2971800"/>
            <a:ext cx="10668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75464" name="TextBox 11"/>
          <p:cNvSpPr txBox="1">
            <a:spLocks noChangeArrowheads="1"/>
          </p:cNvSpPr>
          <p:nvPr/>
        </p:nvSpPr>
        <p:spPr bwMode="auto">
          <a:xfrm>
            <a:off x="5638800" y="3124200"/>
            <a:ext cx="3264035" cy="338554"/>
          </a:xfrm>
          <a:prstGeom prst="rect">
            <a:avLst/>
          </a:prstGeom>
          <a:solidFill>
            <a:schemeClr val="accent5">
              <a:lumMod val="75000"/>
            </a:schemeClr>
          </a:solidFill>
          <a:ln w="9525">
            <a:solidFill>
              <a:schemeClr val="tx1"/>
            </a:solidFill>
            <a:miter lim="800000"/>
            <a:headEnd/>
            <a:tailEnd/>
          </a:ln>
        </p:spPr>
        <p:txBody>
          <a:bodyPr wrap="none">
            <a:spAutoFit/>
          </a:bodyPr>
          <a:lstStyle/>
          <a:p>
            <a:pPr eaLnBrk="1" hangingPunct="1">
              <a:defRPr/>
            </a:pPr>
            <a:r>
              <a:rPr lang="en-US" sz="1600" b="1" dirty="0">
                <a:latin typeface="Arial" charset="0"/>
                <a:cs typeface="Arial" charset="0"/>
              </a:rPr>
              <a:t>Enter on Social Security screen</a:t>
            </a:r>
          </a:p>
        </p:txBody>
      </p:sp>
      <p:sp>
        <p:nvSpPr>
          <p:cNvPr id="16" name="Oval 4"/>
          <p:cNvSpPr>
            <a:spLocks noChangeArrowheads="1"/>
          </p:cNvSpPr>
          <p:nvPr/>
        </p:nvSpPr>
        <p:spPr bwMode="auto">
          <a:xfrm>
            <a:off x="5791200" y="2362200"/>
            <a:ext cx="1295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a:off x="4572000" y="4038600"/>
            <a:ext cx="838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614415" name="Oval 5"/>
          <p:cNvSpPr>
            <a:spLocks noChangeArrowheads="1"/>
          </p:cNvSpPr>
          <p:nvPr/>
        </p:nvSpPr>
        <p:spPr bwMode="auto">
          <a:xfrm>
            <a:off x="3505200" y="3276600"/>
            <a:ext cx="990600" cy="1651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cs typeface="Arial" panose="020B0604020202020204" pitchFamily="34" charset="0"/>
            </a:endParaRPr>
          </a:p>
        </p:txBody>
      </p:sp>
      <p:cxnSp>
        <p:nvCxnSpPr>
          <p:cNvPr id="15" name="Straight Arrow Connector 14"/>
          <p:cNvCxnSpPr/>
          <p:nvPr/>
        </p:nvCxnSpPr>
        <p:spPr bwMode="auto">
          <a:xfrm flipV="1">
            <a:off x="6477000" y="2819400"/>
            <a:ext cx="0" cy="304800"/>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5464" idx="1"/>
          </p:cNvCxnSpPr>
          <p:nvPr/>
        </p:nvCxnSpPr>
        <p:spPr bwMode="auto">
          <a:xfrm flipH="1" flipV="1">
            <a:off x="4572000" y="3124201"/>
            <a:ext cx="1066800" cy="169276"/>
          </a:xfrm>
          <a:prstGeom prst="straightConnector1">
            <a:avLst/>
          </a:prstGeom>
          <a:noFill/>
          <a:ln w="38100" cap="flat" cmpd="sng" algn="ctr">
            <a:solidFill>
              <a:srgbClr val="FF0000"/>
            </a:solidFill>
            <a:prstDash val="solid"/>
            <a:round/>
            <a:headEnd type="none" w="med" len="med"/>
            <a:tailEnd type="triangle"/>
          </a:ln>
          <a:effectLst/>
        </p:spPr>
      </p:cxnSp>
      <p:cxnSp>
        <p:nvCxnSpPr>
          <p:cNvPr id="24" name="Straight Arrow Connector 23"/>
          <p:cNvCxnSpPr/>
          <p:nvPr/>
        </p:nvCxnSpPr>
        <p:spPr bwMode="auto">
          <a:xfrm flipH="1" flipV="1">
            <a:off x="4572000" y="3365500"/>
            <a:ext cx="1066800" cy="63500"/>
          </a:xfrm>
          <a:prstGeom prst="straightConnector1">
            <a:avLst/>
          </a:prstGeom>
          <a:no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5410200" y="3505200"/>
            <a:ext cx="533400" cy="60960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18421509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normAutofit fontScale="90000"/>
          </a:bodyPr>
          <a:lstStyle/>
          <a:p>
            <a:r>
              <a:rPr lang="en-US" altLang="en-US" sz="3800" dirty="0"/>
              <a:t>Railroad Retirement Benefits Tier 1 - Equivalent to Social Security</a:t>
            </a:r>
          </a:p>
        </p:txBody>
      </p:sp>
      <p:pic>
        <p:nvPicPr>
          <p:cNvPr id="616452" name="Picture 4" descr="RRB-1099"/>
          <p:cNvPicPr>
            <a:picLocks noChangeAspect="1" noChangeArrowheads="1"/>
          </p:cNvPicPr>
          <p:nvPr/>
        </p:nvPicPr>
        <p:blipFill>
          <a:blip r:embed="rId3" cstate="print">
            <a:extLst>
              <a:ext uri="{28A0092B-C50C-407E-A947-70E740481C1C}">
                <a14:useLocalDpi xmlns:a14="http://schemas.microsoft.com/office/drawing/2010/main" val="0"/>
              </a:ext>
            </a:extLst>
          </a:blip>
          <a:srcRect l="4720"/>
          <a:stretch>
            <a:fillRect/>
          </a:stretch>
        </p:blipFill>
        <p:spPr bwMode="auto">
          <a:xfrm>
            <a:off x="635000" y="1600200"/>
            <a:ext cx="813593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4"/>
          <p:cNvSpPr>
            <a:spLocks noChangeArrowheads="1"/>
          </p:cNvSpPr>
          <p:nvPr/>
        </p:nvSpPr>
        <p:spPr bwMode="auto">
          <a:xfrm>
            <a:off x="6870700" y="56388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Oval 4"/>
          <p:cNvSpPr>
            <a:spLocks noChangeArrowheads="1"/>
          </p:cNvSpPr>
          <p:nvPr/>
        </p:nvSpPr>
        <p:spPr bwMode="auto">
          <a:xfrm>
            <a:off x="6858000" y="35814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1" name="Oval 4"/>
          <p:cNvSpPr>
            <a:spLocks noChangeArrowheads="1"/>
          </p:cNvSpPr>
          <p:nvPr/>
        </p:nvSpPr>
        <p:spPr bwMode="auto">
          <a:xfrm>
            <a:off x="4800600" y="56388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78536" name="TextBox 11"/>
          <p:cNvSpPr txBox="1">
            <a:spLocks noChangeArrowheads="1"/>
          </p:cNvSpPr>
          <p:nvPr/>
        </p:nvSpPr>
        <p:spPr bwMode="auto">
          <a:xfrm>
            <a:off x="5473700" y="4389438"/>
            <a:ext cx="2298700" cy="584775"/>
          </a:xfrm>
          <a:prstGeom prst="rect">
            <a:avLst/>
          </a:prstGeom>
          <a:solidFill>
            <a:schemeClr val="accent1"/>
          </a:solidFill>
          <a:ln w="9525">
            <a:solidFill>
              <a:schemeClr val="tx1"/>
            </a:solidFill>
            <a:miter lim="800000"/>
            <a:headEnd/>
            <a:tailEnd/>
          </a:ln>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dirty="0">
                <a:latin typeface="Arial" panose="020B0604020202020204" pitchFamily="34" charset="0"/>
                <a:cs typeface="Arial" panose="020B0604020202020204" pitchFamily="34" charset="0"/>
              </a:rPr>
              <a:t>Enter  on Social Security screen</a:t>
            </a:r>
          </a:p>
        </p:txBody>
      </p:sp>
      <p:sp>
        <p:nvSpPr>
          <p:cNvPr id="616460" name="TextBox 1"/>
          <p:cNvSpPr txBox="1">
            <a:spLocks noChangeArrowheads="1"/>
          </p:cNvSpPr>
          <p:nvPr/>
        </p:nvSpPr>
        <p:spPr bwMode="auto">
          <a:xfrm>
            <a:off x="6805613" y="3516313"/>
            <a:ext cx="1017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$15,972</a:t>
            </a:r>
          </a:p>
        </p:txBody>
      </p:sp>
      <p:sp>
        <p:nvSpPr>
          <p:cNvPr id="616461" name="TextBox 16"/>
          <p:cNvSpPr txBox="1">
            <a:spLocks noChangeArrowheads="1"/>
          </p:cNvSpPr>
          <p:nvPr/>
        </p:nvSpPr>
        <p:spPr bwMode="auto">
          <a:xfrm>
            <a:off x="6807200" y="55372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$1,607</a:t>
            </a:r>
          </a:p>
        </p:txBody>
      </p:sp>
      <p:sp>
        <p:nvSpPr>
          <p:cNvPr id="616462" name="TextBox 15"/>
          <p:cNvSpPr txBox="1">
            <a:spLocks noChangeArrowheads="1"/>
          </p:cNvSpPr>
          <p:nvPr/>
        </p:nvSpPr>
        <p:spPr bwMode="auto">
          <a:xfrm>
            <a:off x="914400" y="4191000"/>
            <a:ext cx="2519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Douglas Davis</a:t>
            </a:r>
          </a:p>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210 Main Street</a:t>
            </a:r>
          </a:p>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Bridgewater, NJ 08807</a:t>
            </a:r>
          </a:p>
        </p:txBody>
      </p:sp>
      <p:cxnSp>
        <p:nvCxnSpPr>
          <p:cNvPr id="17" name="Straight Arrow Connector 16"/>
          <p:cNvCxnSpPr/>
          <p:nvPr/>
        </p:nvCxnSpPr>
        <p:spPr bwMode="auto">
          <a:xfrm flipH="1">
            <a:off x="5486400" y="5029200"/>
            <a:ext cx="558800" cy="609600"/>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8536" idx="0"/>
          </p:cNvCxnSpPr>
          <p:nvPr/>
        </p:nvCxnSpPr>
        <p:spPr bwMode="auto">
          <a:xfrm flipV="1">
            <a:off x="6623050" y="3886200"/>
            <a:ext cx="488950" cy="503238"/>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p:nvPr/>
        </p:nvCxnSpPr>
        <p:spPr bwMode="auto">
          <a:xfrm>
            <a:off x="6686550" y="4961513"/>
            <a:ext cx="527050" cy="65188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289931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itle 1"/>
          <p:cNvSpPr>
            <a:spLocks noGrp="1"/>
          </p:cNvSpPr>
          <p:nvPr>
            <p:ph type="title"/>
          </p:nvPr>
        </p:nvSpPr>
        <p:spPr>
          <a:xfrm>
            <a:off x="571500" y="289242"/>
            <a:ext cx="8572500" cy="1246187"/>
          </a:xfrm>
        </p:spPr>
        <p:txBody>
          <a:bodyPr>
            <a:noAutofit/>
          </a:bodyPr>
          <a:lstStyle/>
          <a:p>
            <a:r>
              <a:rPr lang="en-US" altLang="en-US" sz="2800" dirty="0"/>
              <a:t>TS - Social Security/Railroad Retirements Benefits Tier 1</a:t>
            </a:r>
            <a:br>
              <a:rPr lang="en-US" altLang="en-US" sz="2800" dirty="0"/>
            </a:br>
            <a:r>
              <a:rPr lang="en-US" altLang="en-US" sz="2200" dirty="0">
                <a:solidFill>
                  <a:srgbClr val="0070C0"/>
                </a:solidFill>
              </a:rPr>
              <a:t>Federal section \ Income \ Enter Myself \ </a:t>
            </a:r>
            <a:r>
              <a:rPr lang="pt-BR" sz="2200" dirty="0">
                <a:solidFill>
                  <a:srgbClr val="0070C0"/>
                </a:solidFill>
              </a:rPr>
              <a:t> 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618502" name="Oval 9"/>
          <p:cNvSpPr>
            <a:spLocks noChangeArrowheads="1"/>
          </p:cNvSpPr>
          <p:nvPr/>
        </p:nvSpPr>
        <p:spPr bwMode="auto">
          <a:xfrm>
            <a:off x="5791200" y="4648200"/>
            <a:ext cx="17526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
        <p:nvSpPr>
          <p:cNvPr id="11" name="TextBox 10"/>
          <p:cNvSpPr txBox="1"/>
          <p:nvPr/>
        </p:nvSpPr>
        <p:spPr>
          <a:xfrm>
            <a:off x="4419600" y="3886200"/>
            <a:ext cx="3903633" cy="369332"/>
          </a:xfrm>
          <a:prstGeom prst="rect">
            <a:avLst/>
          </a:prstGeom>
          <a:solidFill>
            <a:schemeClr val="accent5">
              <a:lumMod val="75000"/>
            </a:schemeClr>
          </a:solidFill>
          <a:ln>
            <a:solidFill>
              <a:srgbClr val="001132"/>
            </a:solidFill>
          </a:ln>
        </p:spPr>
        <p:txBody>
          <a:bodyPr wrap="none" rtlCol="0">
            <a:spAutoFit/>
          </a:bodyPr>
          <a:lstStyle/>
          <a:p>
            <a:r>
              <a:rPr lang="en-US" b="1" dirty="0"/>
              <a:t>Net benefits from SSA-1099 Box 5</a:t>
            </a:r>
          </a:p>
        </p:txBody>
      </p:sp>
      <p:cxnSp>
        <p:nvCxnSpPr>
          <p:cNvPr id="12" name="Straight Arrow Connector 11"/>
          <p:cNvCxnSpPr>
            <a:stCxn id="11" idx="2"/>
          </p:cNvCxnSpPr>
          <p:nvPr/>
        </p:nvCxnSpPr>
        <p:spPr bwMode="auto">
          <a:xfrm>
            <a:off x="6371417" y="4255532"/>
            <a:ext cx="29383" cy="392668"/>
          </a:xfrm>
          <a:prstGeom prst="straightConnector1">
            <a:avLst/>
          </a:prstGeom>
          <a:noFill/>
          <a:ln w="38100" cap="flat" cmpd="sng" algn="ctr">
            <a:solidFill>
              <a:srgbClr val="FF0000"/>
            </a:solidFill>
            <a:prstDash val="solid"/>
            <a:round/>
            <a:headEnd type="none" w="med" len="med"/>
            <a:tailEnd type="triangle"/>
          </a:ln>
          <a:effectLst/>
        </p:spPr>
      </p:cxnSp>
      <p:sp>
        <p:nvSpPr>
          <p:cNvPr id="16" name="Oval 15"/>
          <p:cNvSpPr/>
          <p:nvPr/>
        </p:nvSpPr>
        <p:spPr bwMode="auto">
          <a:xfrm>
            <a:off x="7239000" y="2654300"/>
            <a:ext cx="838200" cy="381000"/>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34" charset="-128"/>
              <a:cs typeface="Arial" charset="0"/>
            </a:endParaRPr>
          </a:p>
        </p:txBody>
      </p:sp>
      <p:pic>
        <p:nvPicPr>
          <p:cNvPr id="14" name="Picture 13" descr="NJ TaxSlayer"/>
          <p:cNvPicPr>
            <a:picLocks noChangeAspect="1"/>
          </p:cNvPicPr>
          <p:nvPr/>
        </p:nvPicPr>
        <p:blipFill>
          <a:blip r:embed="rId3" cstate="print"/>
          <a:stretch>
            <a:fillRect/>
          </a:stretch>
        </p:blipFill>
        <p:spPr>
          <a:xfrm>
            <a:off x="0" y="677005"/>
            <a:ext cx="612648" cy="163373"/>
          </a:xfrm>
          <a:prstGeom prst="rect">
            <a:avLst/>
          </a:prstGeom>
        </p:spPr>
      </p:pic>
      <p:pic>
        <p:nvPicPr>
          <p:cNvPr id="9219" name="Picture 3"/>
          <p:cNvPicPr>
            <a:picLocks noChangeAspect="1" noChangeArrowheads="1"/>
          </p:cNvPicPr>
          <p:nvPr/>
        </p:nvPicPr>
        <p:blipFill>
          <a:blip r:embed="rId4" cstate="print"/>
          <a:srcRect/>
          <a:stretch>
            <a:fillRect/>
          </a:stretch>
        </p:blipFill>
        <p:spPr bwMode="auto">
          <a:xfrm>
            <a:off x="584200" y="1562100"/>
            <a:ext cx="7785100" cy="4102100"/>
          </a:xfrm>
          <a:prstGeom prst="rect">
            <a:avLst/>
          </a:prstGeom>
          <a:noFill/>
          <a:ln w="9525">
            <a:noFill/>
            <a:miter lim="800000"/>
            <a:headEnd/>
            <a:tailEnd/>
          </a:ln>
        </p:spPr>
      </p:pic>
      <p:sp>
        <p:nvSpPr>
          <p:cNvPr id="18" name="TextBox 17"/>
          <p:cNvSpPr txBox="1"/>
          <p:nvPr/>
        </p:nvSpPr>
        <p:spPr>
          <a:xfrm>
            <a:off x="4813300" y="2070100"/>
            <a:ext cx="2531462" cy="369332"/>
          </a:xfrm>
          <a:prstGeom prst="rect">
            <a:avLst/>
          </a:prstGeom>
          <a:solidFill>
            <a:schemeClr val="accent5">
              <a:lumMod val="75000"/>
            </a:schemeClr>
          </a:solidFill>
          <a:ln>
            <a:solidFill>
              <a:srgbClr val="002060"/>
            </a:solidFill>
          </a:ln>
        </p:spPr>
        <p:txBody>
          <a:bodyPr wrap="none" rtlCol="0">
            <a:spAutoFit/>
          </a:bodyPr>
          <a:lstStyle/>
          <a:p>
            <a:r>
              <a:rPr lang="en-US" b="1" dirty="0"/>
              <a:t>Social Security Box 5</a:t>
            </a:r>
          </a:p>
        </p:txBody>
      </p:sp>
      <p:sp>
        <p:nvSpPr>
          <p:cNvPr id="19" name="Oval 4"/>
          <p:cNvSpPr>
            <a:spLocks noChangeArrowheads="1"/>
          </p:cNvSpPr>
          <p:nvPr/>
        </p:nvSpPr>
        <p:spPr bwMode="auto">
          <a:xfrm flipH="1" flipV="1">
            <a:off x="7327900" y="2578100"/>
            <a:ext cx="673100" cy="482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Oval 4"/>
          <p:cNvSpPr>
            <a:spLocks noChangeArrowheads="1"/>
          </p:cNvSpPr>
          <p:nvPr/>
        </p:nvSpPr>
        <p:spPr bwMode="auto">
          <a:xfrm flipH="1" flipV="1">
            <a:off x="7315200" y="4241800"/>
            <a:ext cx="673100" cy="406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7" name="Straight Arrow Connector 16"/>
          <p:cNvCxnSpPr>
            <a:endCxn id="19" idx="6"/>
          </p:cNvCxnSpPr>
          <p:nvPr/>
        </p:nvCxnSpPr>
        <p:spPr bwMode="auto">
          <a:xfrm>
            <a:off x="6350000" y="2463800"/>
            <a:ext cx="977900" cy="355600"/>
          </a:xfrm>
          <a:prstGeom prst="straightConnector1">
            <a:avLst/>
          </a:prstGeom>
          <a:noFill/>
          <a:ln w="38100" cap="flat" cmpd="sng" algn="ctr">
            <a:solidFill>
              <a:srgbClr val="FF0000"/>
            </a:solidFill>
            <a:prstDash val="solid"/>
            <a:round/>
            <a:headEnd type="none" w="med" len="med"/>
            <a:tailEnd type="triangle"/>
          </a:ln>
          <a:effectLst/>
        </p:spPr>
      </p:cxnSp>
      <p:sp>
        <p:nvSpPr>
          <p:cNvPr id="26" name="Line 4"/>
          <p:cNvSpPr>
            <a:spLocks noChangeShapeType="1"/>
          </p:cNvSpPr>
          <p:nvPr/>
        </p:nvSpPr>
        <p:spPr bwMode="auto">
          <a:xfrm>
            <a:off x="6400800" y="2476500"/>
            <a:ext cx="965200" cy="18415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TextBox 26"/>
          <p:cNvSpPr txBox="1"/>
          <p:nvPr/>
        </p:nvSpPr>
        <p:spPr>
          <a:xfrm>
            <a:off x="4318000" y="5283200"/>
            <a:ext cx="2351926" cy="369332"/>
          </a:xfrm>
          <a:prstGeom prst="rect">
            <a:avLst/>
          </a:prstGeom>
          <a:solidFill>
            <a:schemeClr val="accent5">
              <a:lumMod val="75000"/>
            </a:schemeClr>
          </a:solidFill>
          <a:ln>
            <a:solidFill>
              <a:srgbClr val="002060"/>
            </a:solidFill>
          </a:ln>
        </p:spPr>
        <p:txBody>
          <a:bodyPr wrap="none" rtlCol="0">
            <a:spAutoFit/>
          </a:bodyPr>
          <a:lstStyle/>
          <a:p>
            <a:r>
              <a:rPr lang="en-US" b="1" dirty="0"/>
              <a:t>Medicare premiums</a:t>
            </a:r>
          </a:p>
        </p:txBody>
      </p:sp>
      <p:sp>
        <p:nvSpPr>
          <p:cNvPr id="28" name="Line 4"/>
          <p:cNvSpPr>
            <a:spLocks noChangeShapeType="1"/>
          </p:cNvSpPr>
          <p:nvPr/>
        </p:nvSpPr>
        <p:spPr bwMode="auto">
          <a:xfrm flipV="1">
            <a:off x="6210300" y="3898900"/>
            <a:ext cx="1104900" cy="13589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4"/>
          <p:cNvSpPr>
            <a:spLocks noChangeShapeType="1"/>
          </p:cNvSpPr>
          <p:nvPr/>
        </p:nvSpPr>
        <p:spPr bwMode="auto">
          <a:xfrm flipV="1">
            <a:off x="6654800" y="5448300"/>
            <a:ext cx="647700" cy="127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Oval 4"/>
          <p:cNvSpPr>
            <a:spLocks noChangeArrowheads="1"/>
          </p:cNvSpPr>
          <p:nvPr/>
        </p:nvSpPr>
        <p:spPr bwMode="auto">
          <a:xfrm flipH="1" flipV="1">
            <a:off x="7289800" y="5283200"/>
            <a:ext cx="6731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2" name="Oval 4"/>
          <p:cNvSpPr>
            <a:spLocks noChangeArrowheads="1"/>
          </p:cNvSpPr>
          <p:nvPr/>
        </p:nvSpPr>
        <p:spPr bwMode="auto">
          <a:xfrm flipH="1" flipV="1">
            <a:off x="7340600" y="3632200"/>
            <a:ext cx="6731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86255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3" cstate="print"/>
          <a:srcRect/>
          <a:stretch>
            <a:fillRect/>
          </a:stretch>
        </p:blipFill>
        <p:spPr bwMode="auto">
          <a:xfrm>
            <a:off x="584200" y="1612900"/>
            <a:ext cx="7874000" cy="4216400"/>
          </a:xfrm>
          <a:prstGeom prst="rect">
            <a:avLst/>
          </a:prstGeom>
          <a:noFill/>
          <a:ln w="9525">
            <a:noFill/>
            <a:miter lim="800000"/>
            <a:headEnd/>
            <a:tailEnd/>
          </a:ln>
        </p:spPr>
      </p:pic>
      <p:sp>
        <p:nvSpPr>
          <p:cNvPr id="620547" name="Title 1"/>
          <p:cNvSpPr>
            <a:spLocks noGrp="1"/>
          </p:cNvSpPr>
          <p:nvPr>
            <p:ph type="title"/>
          </p:nvPr>
        </p:nvSpPr>
        <p:spPr>
          <a:xfrm>
            <a:off x="617517" y="277813"/>
            <a:ext cx="8069283" cy="1143000"/>
          </a:xfrm>
        </p:spPr>
        <p:txBody>
          <a:bodyPr>
            <a:normAutofit fontScale="90000"/>
          </a:bodyPr>
          <a:lstStyle/>
          <a:p>
            <a:r>
              <a:rPr lang="en-US" altLang="en-US" dirty="0"/>
              <a:t>Social Security/Railroad Retirement Benefits Tier 1 on 1040 Line 20</a:t>
            </a:r>
          </a:p>
        </p:txBody>
      </p:sp>
      <p:cxnSp>
        <p:nvCxnSpPr>
          <p:cNvPr id="620549" name="Straight Arrow Connector 6"/>
          <p:cNvCxnSpPr>
            <a:cxnSpLocks noChangeShapeType="1"/>
          </p:cNvCxnSpPr>
          <p:nvPr/>
        </p:nvCxnSpPr>
        <p:spPr bwMode="auto">
          <a:xfrm>
            <a:off x="1219200" y="41148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0" name="Straight Arrow Connector 8"/>
          <p:cNvCxnSpPr>
            <a:cxnSpLocks noChangeShapeType="1"/>
          </p:cNvCxnSpPr>
          <p:nvPr/>
        </p:nvCxnSpPr>
        <p:spPr bwMode="auto">
          <a:xfrm>
            <a:off x="7315200" y="4038600"/>
            <a:ext cx="2209800" cy="152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1" name="Straight Arrow Connector 10"/>
          <p:cNvCxnSpPr>
            <a:cxnSpLocks noChangeShapeType="1"/>
          </p:cNvCxnSpPr>
          <p:nvPr/>
        </p:nvCxnSpPr>
        <p:spPr bwMode="auto">
          <a:xfrm>
            <a:off x="8001000" y="4038600"/>
            <a:ext cx="381000"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2" name="Oval 4"/>
          <p:cNvSpPr>
            <a:spLocks noChangeArrowheads="1"/>
          </p:cNvSpPr>
          <p:nvPr/>
        </p:nvSpPr>
        <p:spPr bwMode="auto">
          <a:xfrm>
            <a:off x="4330700" y="5016500"/>
            <a:ext cx="660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Oval 4"/>
          <p:cNvSpPr>
            <a:spLocks noChangeArrowheads="1"/>
          </p:cNvSpPr>
          <p:nvPr/>
        </p:nvSpPr>
        <p:spPr bwMode="auto">
          <a:xfrm>
            <a:off x="7759700" y="5080000"/>
            <a:ext cx="685800" cy="3429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1" name="TextBox 10"/>
          <p:cNvSpPr txBox="1"/>
          <p:nvPr/>
        </p:nvSpPr>
        <p:spPr>
          <a:xfrm>
            <a:off x="2222500" y="4368800"/>
            <a:ext cx="2437399" cy="369332"/>
          </a:xfrm>
          <a:prstGeom prst="rect">
            <a:avLst/>
          </a:prstGeom>
          <a:solidFill>
            <a:schemeClr val="accent5">
              <a:lumMod val="75000"/>
            </a:schemeClr>
          </a:solidFill>
          <a:ln>
            <a:solidFill>
              <a:schemeClr val="bg2"/>
            </a:solidFill>
          </a:ln>
        </p:spPr>
        <p:txBody>
          <a:bodyPr wrap="none">
            <a:spAutoFit/>
          </a:bodyPr>
          <a:lstStyle/>
          <a:p>
            <a:pPr eaLnBrk="1" hangingPunct="1">
              <a:defRPr/>
            </a:pPr>
            <a:r>
              <a:rPr lang="en-US" b="1" dirty="0">
                <a:latin typeface="Arial" charset="0"/>
              </a:rPr>
              <a:t>Total Social Security</a:t>
            </a:r>
          </a:p>
        </p:txBody>
      </p:sp>
      <p:sp>
        <p:nvSpPr>
          <p:cNvPr id="17" name="TextBox 16"/>
          <p:cNvSpPr txBox="1"/>
          <p:nvPr/>
        </p:nvSpPr>
        <p:spPr>
          <a:xfrm>
            <a:off x="5524500" y="4394200"/>
            <a:ext cx="2743200"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Taxable Social Security</a:t>
            </a:r>
          </a:p>
        </p:txBody>
      </p:sp>
      <p:cxnSp>
        <p:nvCxnSpPr>
          <p:cNvPr id="19" name="Straight Arrow Connector 18"/>
          <p:cNvCxnSpPr/>
          <p:nvPr/>
        </p:nvCxnSpPr>
        <p:spPr bwMode="auto">
          <a:xfrm>
            <a:off x="7124700" y="4762500"/>
            <a:ext cx="787400" cy="374650"/>
          </a:xfrm>
          <a:prstGeom prst="straightConnector1">
            <a:avLst/>
          </a:prstGeom>
          <a:noFill/>
          <a:ln w="38100" cap="flat" cmpd="sng" algn="ctr">
            <a:solidFill>
              <a:srgbClr val="FF0000"/>
            </a:solidFill>
            <a:prstDash val="solid"/>
            <a:round/>
            <a:headEnd type="none" w="med" len="med"/>
            <a:tailEnd type="triangle"/>
          </a:ln>
          <a:effectLst/>
        </p:spPr>
      </p:cxnSp>
      <p:cxnSp>
        <p:nvCxnSpPr>
          <p:cNvPr id="23" name="Straight Arrow Connector 22"/>
          <p:cNvCxnSpPr>
            <a:stCxn id="11" idx="2"/>
            <a:endCxn id="12" idx="0"/>
          </p:cNvCxnSpPr>
          <p:nvPr/>
        </p:nvCxnSpPr>
        <p:spPr bwMode="auto">
          <a:xfrm>
            <a:off x="3441200" y="4738132"/>
            <a:ext cx="1219700" cy="278368"/>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Tree>
    <p:extLst>
      <p:ext uri="{BB962C8B-B14F-4D97-AF65-F5344CB8AC3E}">
        <p14:creationId xmlns:p14="http://schemas.microsoft.com/office/powerpoint/2010/main" val="4336991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Title 1"/>
          <p:cNvSpPr>
            <a:spLocks noGrp="1"/>
          </p:cNvSpPr>
          <p:nvPr>
            <p:ph type="title"/>
          </p:nvPr>
        </p:nvSpPr>
        <p:spPr/>
        <p:txBody>
          <a:bodyPr>
            <a:normAutofit fontScale="90000"/>
          </a:bodyPr>
          <a:lstStyle/>
          <a:p>
            <a:r>
              <a:rPr lang="en-US" altLang="en-US" dirty="0"/>
              <a:t>Medicare Expenses on Schedule A Screen</a:t>
            </a:r>
          </a:p>
        </p:txBody>
      </p:sp>
      <p:sp>
        <p:nvSpPr>
          <p:cNvPr id="10" name="TextBox 9"/>
          <p:cNvSpPr txBox="1"/>
          <p:nvPr/>
        </p:nvSpPr>
        <p:spPr>
          <a:xfrm>
            <a:off x="5461000" y="1651000"/>
            <a:ext cx="2743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cs typeface="Arial" charset="0"/>
              </a:rPr>
              <a:t>TS transfers from 1040</a:t>
            </a:r>
          </a:p>
          <a:p>
            <a:pPr eaLnBrk="1" hangingPunct="1">
              <a:defRPr/>
            </a:pPr>
            <a:r>
              <a:rPr lang="en-US" b="1" dirty="0">
                <a:latin typeface="Arial" charset="0"/>
                <a:cs typeface="Arial" charset="0"/>
              </a:rPr>
              <a:t> </a:t>
            </a:r>
            <a:r>
              <a:rPr lang="en-US" b="1" dirty="0" err="1">
                <a:latin typeface="Arial" charset="0"/>
                <a:cs typeface="Arial" charset="0"/>
              </a:rPr>
              <a:t>Wkt</a:t>
            </a:r>
            <a:r>
              <a:rPr lang="en-US" b="1" dirty="0">
                <a:latin typeface="Arial" charset="0"/>
                <a:cs typeface="Arial" charset="0"/>
              </a:rPr>
              <a:t> 1</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pic>
        <p:nvPicPr>
          <p:cNvPr id="11" name="Picture 10" descr="NJ TaxSlayer"/>
          <p:cNvPicPr>
            <a:picLocks noChangeAspect="1"/>
          </p:cNvPicPr>
          <p:nvPr/>
        </p:nvPicPr>
        <p:blipFill>
          <a:blip r:embed="rId3" cstate="print"/>
          <a:stretch>
            <a:fillRect/>
          </a:stretch>
        </p:blipFill>
        <p:spPr>
          <a:xfrm>
            <a:off x="0" y="677005"/>
            <a:ext cx="612648" cy="163373"/>
          </a:xfrm>
          <a:prstGeom prst="rect">
            <a:avLst/>
          </a:prstGeom>
        </p:spPr>
      </p:pic>
      <p:pic>
        <p:nvPicPr>
          <p:cNvPr id="11266" name="Picture 2"/>
          <p:cNvPicPr>
            <a:picLocks noChangeAspect="1" noChangeArrowheads="1"/>
          </p:cNvPicPr>
          <p:nvPr/>
        </p:nvPicPr>
        <p:blipFill>
          <a:blip r:embed="rId4" cstate="print"/>
          <a:srcRect/>
          <a:stretch>
            <a:fillRect/>
          </a:stretch>
        </p:blipFill>
        <p:spPr bwMode="auto">
          <a:xfrm>
            <a:off x="622301" y="1587500"/>
            <a:ext cx="7621588" cy="3848100"/>
          </a:xfrm>
          <a:prstGeom prst="rect">
            <a:avLst/>
          </a:prstGeom>
          <a:noFill/>
          <a:ln w="9525">
            <a:noFill/>
            <a:miter lim="800000"/>
            <a:headEnd/>
            <a:tailEnd/>
          </a:ln>
        </p:spPr>
      </p:pic>
      <p:sp>
        <p:nvSpPr>
          <p:cNvPr id="9" name="Oval 4"/>
          <p:cNvSpPr>
            <a:spLocks noChangeArrowheads="1"/>
          </p:cNvSpPr>
          <p:nvPr/>
        </p:nvSpPr>
        <p:spPr bwMode="auto">
          <a:xfrm>
            <a:off x="927100" y="2971800"/>
            <a:ext cx="4699000" cy="157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9" name="TextBox 18"/>
          <p:cNvSpPr txBox="1"/>
          <p:nvPr/>
        </p:nvSpPr>
        <p:spPr>
          <a:xfrm>
            <a:off x="5816600" y="1993900"/>
            <a:ext cx="2959100" cy="646331"/>
          </a:xfrm>
          <a:prstGeom prst="rect">
            <a:avLst/>
          </a:prstGeom>
          <a:solidFill>
            <a:schemeClr val="accent5">
              <a:lumMod val="75000"/>
            </a:schemeClr>
          </a:solidFill>
          <a:ln>
            <a:solidFill>
              <a:srgbClr val="002060"/>
            </a:solidFill>
          </a:ln>
        </p:spPr>
        <p:txBody>
          <a:bodyPr wrap="square" rtlCol="0">
            <a:spAutoFit/>
          </a:bodyPr>
          <a:lstStyle/>
          <a:p>
            <a:r>
              <a:rPr lang="en-US" b="1" dirty="0"/>
              <a:t>Medicare premiums do not show here</a:t>
            </a:r>
          </a:p>
        </p:txBody>
      </p:sp>
      <p:sp>
        <p:nvSpPr>
          <p:cNvPr id="12" name="Oval 5"/>
          <p:cNvSpPr>
            <a:spLocks noChangeArrowheads="1"/>
          </p:cNvSpPr>
          <p:nvPr/>
        </p:nvSpPr>
        <p:spPr bwMode="auto">
          <a:xfrm>
            <a:off x="7586133" y="2944530"/>
            <a:ext cx="560632" cy="43084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360773616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1268</Words>
  <Application>Microsoft Office PowerPoint</Application>
  <PresentationFormat>On-screen Show (4:3)</PresentationFormat>
  <Paragraphs>171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Verdana</vt:lpstr>
      <vt:lpstr>Wingdings</vt:lpstr>
      <vt:lpstr>NJ Template 06</vt:lpstr>
      <vt:lpstr>Social Security &amp; RR Retirement Tier 1</vt:lpstr>
      <vt:lpstr>Printing of Social Security Documents</vt:lpstr>
      <vt:lpstr>Tax On Social Security &amp; Railroad  Retirement Benefits Tier 1</vt:lpstr>
      <vt:lpstr>Social Security &amp; RR Retirement Benefits Tier 1</vt:lpstr>
      <vt:lpstr>Sample SSA-1099 Form</vt:lpstr>
      <vt:lpstr>Railroad Retirement Benefits Tier 1 - Equivalent to Social Security</vt:lpstr>
      <vt:lpstr>TS - Social Security/Railroad Retirements Benefits Tier 1 Federal section \ Income \ Enter Myself \  Distributions (1099-R, 1099-SSA) \ Social Security Benefits/RRB-1099</vt:lpstr>
      <vt:lpstr>Social Security/Railroad Retirement Benefits Tier 1 on 1040 Line 20</vt:lpstr>
      <vt:lpstr>Medicare Expenses on Schedule A Screen</vt:lpstr>
      <vt:lpstr>Social Security/Railroad Retirement Benefits Tier 1 – TS Tips</vt:lpstr>
      <vt:lpstr>Social Security/Railroad Retirement Benefits Tier 1 on NJ 1040</vt:lpstr>
      <vt:lpstr>Lump Sum Social Security or RR Retirement Benefits Payments for Prior Years</vt:lpstr>
      <vt:lpstr>Special Topic for Lump Sum Payments</vt:lpstr>
      <vt:lpstr>TS - Social Security/Railroad Retirement Benefits Tier 1 Lump Sum Payments Federal section \ Income \ Enter Myself \ Distributions (1099-R, 1099-SSA) \ Social Security Benefits/RRB-1099</vt:lpstr>
      <vt:lpstr>TS - Social Security/Railroad Retirement Benefits Tier 1 Lump Sum Payments Federal section \ Income \ Enter Myself \ Distributions (1099-R, 1099-SSA) \ Social Security Benefits/RRB-1099</vt:lpstr>
      <vt:lpstr>Foreign Old Age Payments for U.S. Residents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2016-12-12T20:57:20Z</dcterms:modified>
</cp:coreProperties>
</file>